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sldIdLst>
    <p:sldId id="318" r:id="rId2"/>
    <p:sldId id="291" r:id="rId3"/>
  </p:sldIdLst>
  <p:sldSz cx="12192000" cy="6858000"/>
  <p:notesSz cx="7010400" cy="12039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pos="768" userDrawn="1">
          <p15:clr>
            <a:srgbClr val="A4A3A4"/>
          </p15:clr>
        </p15:guide>
        <p15:guide id="8" orient="horz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7A7"/>
    <a:srgbClr val="93699E"/>
    <a:srgbClr val="36208D"/>
    <a:srgbClr val="4B055D"/>
    <a:srgbClr val="CEC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7" autoAdjust="0"/>
    <p:restoredTop sz="87518" autoAdjust="0"/>
  </p:normalViewPr>
  <p:slideViewPr>
    <p:cSldViewPr snapToGrid="0">
      <p:cViewPr varScale="1">
        <p:scale>
          <a:sx n="100" d="100"/>
          <a:sy n="100" d="100"/>
        </p:scale>
        <p:origin x="666" y="72"/>
      </p:cViewPr>
      <p:guideLst>
        <p:guide pos="768"/>
        <p:guide orient="horz" pos="381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60407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60407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r">
              <a:defRPr sz="1200"/>
            </a:lvl1pPr>
          </a:lstStyle>
          <a:p>
            <a:fld id="{6D8E4F4D-B157-4452-A23B-58A6EA216EAC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04775" y="1504950"/>
            <a:ext cx="7219950" cy="4062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8" rIns="93177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5794057"/>
            <a:ext cx="5608320" cy="4740593"/>
          </a:xfrm>
          <a:prstGeom prst="rect">
            <a:avLst/>
          </a:prstGeom>
        </p:spPr>
        <p:txBody>
          <a:bodyPr vert="horz" lIns="93177" tIns="46588" rIns="93177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5532"/>
            <a:ext cx="3037840" cy="604069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11435532"/>
            <a:ext cx="3037840" cy="604069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r">
              <a:defRPr sz="1200"/>
            </a:lvl1pPr>
          </a:lstStyle>
          <a:p>
            <a:fld id="{EE485169-FE02-4CAC-8808-3E5212A53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83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85169-FE02-4CAC-8808-3E5212A531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3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5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0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3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Image Slide (With 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3856" y="0"/>
            <a:ext cx="12205855" cy="6210832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1524000" y="5446430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8A82AE6-0E96-493D-8F77-C13365029EDC}"/>
              </a:ext>
            </a:extLst>
          </p:cNvPr>
          <p:cNvGrpSpPr/>
          <p:nvPr userDrawn="1"/>
        </p:nvGrpSpPr>
        <p:grpSpPr>
          <a:xfrm>
            <a:off x="11256950" y="367267"/>
            <a:ext cx="559801" cy="559801"/>
            <a:chOff x="7955549" y="367862"/>
            <a:chExt cx="683233" cy="6832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C999382-1971-4C85-BA4C-97320D53720F}"/>
                </a:ext>
              </a:extLst>
            </p:cNvPr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62C8A60-C5AA-4377-B4DC-E00F55CF6328}"/>
                </a:ext>
              </a:extLst>
            </p:cNvPr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06C83DC-A9FA-411E-A53D-887A73E7FE72}"/>
                  </a:ext>
                </a:extLst>
              </p:cNvPr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006B298E-4357-4578-A77D-E032B6010C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699037CD-7207-4CA3-845C-76D684EB7F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8" y="6377511"/>
            <a:ext cx="1166366" cy="32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16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No 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856" y="0"/>
            <a:ext cx="12205855" cy="685800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477429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2" y="1156854"/>
            <a:ext cx="10622285" cy="4351338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5749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orient="horz" pos="792" userDrawn="1">
          <p15:clr>
            <a:srgbClr val="FBAE40"/>
          </p15:clr>
        </p15:guide>
        <p15:guide id="5" pos="544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(No Icon)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477429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2" y="1156854"/>
            <a:ext cx="10622285" cy="4351338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1371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orient="horz" pos="792" userDrawn="1">
          <p15:clr>
            <a:srgbClr val="FBAE40"/>
          </p15:clr>
        </p15:guide>
        <p15:guide id="5" pos="54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13856" y="0"/>
            <a:ext cx="12205855" cy="685800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477429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2" y="1156854"/>
            <a:ext cx="10622285" cy="4351338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10668005" y="413557"/>
            <a:ext cx="746401" cy="559801"/>
            <a:chOff x="7955549" y="367862"/>
            <a:chExt cx="683233" cy="683233"/>
          </a:xfrm>
        </p:grpSpPr>
        <p:sp>
          <p:nvSpPr>
            <p:cNvPr id="11" name="Oval 10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721842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orient="horz" pos="792" userDrawn="1">
          <p15:clr>
            <a:srgbClr val="FBAE40"/>
          </p15:clr>
        </p15:guide>
        <p15:guide id="5" pos="54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(Icon)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477429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2" y="1156854"/>
            <a:ext cx="10622285" cy="4351338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10668005" y="413557"/>
            <a:ext cx="746401" cy="559801"/>
            <a:chOff x="7955549" y="367862"/>
            <a:chExt cx="683233" cy="683233"/>
          </a:xfrm>
        </p:grpSpPr>
        <p:sp>
          <p:nvSpPr>
            <p:cNvPr id="11" name="Oval 10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442279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orient="horz" pos="792" userDrawn="1">
          <p15:clr>
            <a:srgbClr val="FBAE40"/>
          </p15:clr>
        </p15:guide>
        <p15:guide id="5" pos="54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ith Subhea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-13856" y="0"/>
            <a:ext cx="12205855" cy="685800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5" y="910922"/>
            <a:ext cx="12191999" cy="445233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299473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2" y="1624433"/>
            <a:ext cx="10622285" cy="4103709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 userDrawn="1"/>
        </p:nvGrpSpPr>
        <p:grpSpPr>
          <a:xfrm>
            <a:off x="10616632" y="731583"/>
            <a:ext cx="975445" cy="731584"/>
            <a:chOff x="7955549" y="367862"/>
            <a:chExt cx="683233" cy="683233"/>
          </a:xfrm>
        </p:grpSpPr>
        <p:sp>
          <p:nvSpPr>
            <p:cNvPr id="14" name="Oval 13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50339" y="924911"/>
            <a:ext cx="9977967" cy="44174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7790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orient="horz" pos="792" userDrawn="1">
          <p15:clr>
            <a:srgbClr val="FBAE40"/>
          </p15:clr>
        </p15:guide>
        <p15:guide id="5" pos="54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(With Subhead)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5" y="910922"/>
            <a:ext cx="12191999" cy="445233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299473"/>
            <a:ext cx="9778429" cy="505687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42312" y="1624433"/>
            <a:ext cx="10622285" cy="4103709"/>
          </a:xfrm>
          <a:prstGeom prst="rect">
            <a:avLst/>
          </a:prstGeom>
        </p:spPr>
        <p:txBody>
          <a:bodyPr/>
          <a:lstStyle>
            <a:lvl1pPr marL="228600" indent="-228600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800"/>
              </a:spcBef>
              <a:buFont typeface="Arial" panose="020B0604020202020204" pitchFamily="34" charset="0"/>
              <a:buChar char="-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8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800"/>
              </a:spcBef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30" name="Straight Connector 29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 userDrawn="1"/>
        </p:nvGrpSpPr>
        <p:grpSpPr>
          <a:xfrm>
            <a:off x="10616632" y="731583"/>
            <a:ext cx="975445" cy="731584"/>
            <a:chOff x="7955549" y="367862"/>
            <a:chExt cx="683233" cy="683233"/>
          </a:xfrm>
        </p:grpSpPr>
        <p:sp>
          <p:nvSpPr>
            <p:cNvPr id="14" name="Oval 13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50339" y="924911"/>
            <a:ext cx="9977967" cy="44174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979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6" userDrawn="1">
          <p15:clr>
            <a:srgbClr val="FBAE40"/>
          </p15:clr>
        </p15:guide>
        <p15:guide id="4" orient="horz" pos="792" userDrawn="1">
          <p15:clr>
            <a:srgbClr val="FBAE40"/>
          </p15:clr>
        </p15:guide>
        <p15:guide id="5" pos="54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 userDrawn="1"/>
        </p:nvSpPr>
        <p:spPr>
          <a:xfrm>
            <a:off x="1524000" y="5446430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2126170" y="258303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Rectangle 3"/>
          <p:cNvSpPr/>
          <p:nvPr userDrawn="1"/>
        </p:nvSpPr>
        <p:spPr>
          <a:xfrm>
            <a:off x="-10664" y="2583033"/>
            <a:ext cx="2136831" cy="667595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2762365"/>
            <a:ext cx="1555155" cy="321587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2126165" y="2595689"/>
            <a:ext cx="0" cy="654939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-13856" y="4267200"/>
            <a:ext cx="12205855" cy="259568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-13856" y="0"/>
            <a:ext cx="12205855" cy="259568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0668005" y="413557"/>
            <a:ext cx="746401" cy="559801"/>
            <a:chOff x="7955549" y="367862"/>
            <a:chExt cx="683233" cy="683233"/>
          </a:xfrm>
        </p:grpSpPr>
        <p:sp>
          <p:nvSpPr>
            <p:cNvPr id="12" name="Oval 11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80487" y="3546956"/>
            <a:ext cx="10933919" cy="47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2461612" y="2798704"/>
            <a:ext cx="9455089" cy="21053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0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14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 Slide (With 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 userDrawn="1"/>
        </p:nvSpPr>
        <p:spPr>
          <a:xfrm>
            <a:off x="1524000" y="5446430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668005" y="413557"/>
            <a:ext cx="746401" cy="559801"/>
            <a:chOff x="7955549" y="367862"/>
            <a:chExt cx="683233" cy="683233"/>
          </a:xfrm>
        </p:grpSpPr>
        <p:sp>
          <p:nvSpPr>
            <p:cNvPr id="11" name="Oval 10"/>
            <p:cNvSpPr/>
            <p:nvPr/>
          </p:nvSpPr>
          <p:spPr>
            <a:xfrm>
              <a:off x="7955549" y="367862"/>
              <a:ext cx="683233" cy="6832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011986" y="416609"/>
              <a:ext cx="581205" cy="588579"/>
              <a:chOff x="8011986" y="409235"/>
              <a:chExt cx="581205" cy="5885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011986" y="416609"/>
                <a:ext cx="581205" cy="581205"/>
              </a:xfrm>
              <a:prstGeom prst="ellipse">
                <a:avLst/>
              </a:prstGeom>
              <a:solidFill>
                <a:srgbClr val="4B055D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rgbClr val="4B055D"/>
                  </a:solidFill>
                </a:endParaRPr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19360" y="409235"/>
                <a:ext cx="560165" cy="501966"/>
              </a:xfrm>
              <a:prstGeom prst="rect">
                <a:avLst/>
              </a:prstGeom>
            </p:spPr>
          </p:pic>
        </p:grpSp>
      </p:grpSp>
      <p:sp>
        <p:nvSpPr>
          <p:cNvPr id="16" name="Rectangle 1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047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 Slide (No 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3856" y="0"/>
            <a:ext cx="12205855" cy="6210832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1524000" y="5446430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1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 Slide (No Ic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 userDrawn="1"/>
        </p:nvSpPr>
        <p:spPr>
          <a:xfrm>
            <a:off x="1524000" y="5446430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2126170" y="6198183"/>
            <a:ext cx="10065833" cy="667595"/>
          </a:xfrm>
          <a:prstGeom prst="rect">
            <a:avLst/>
          </a:prstGeom>
          <a:solidFill>
            <a:srgbClr val="4B055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-10664" y="6198183"/>
            <a:ext cx="2136831" cy="667595"/>
          </a:xfrm>
          <a:prstGeom prst="rect">
            <a:avLst/>
          </a:prstGeom>
          <a:solidFill>
            <a:schemeClr val="tx1">
              <a:lumMod val="85000"/>
              <a:lumOff val="1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Subtitle 2"/>
          <p:cNvSpPr txBox="1">
            <a:spLocks/>
          </p:cNvSpPr>
          <p:nvPr userDrawn="1"/>
        </p:nvSpPr>
        <p:spPr>
          <a:xfrm>
            <a:off x="2513645" y="6463743"/>
            <a:ext cx="399104" cy="235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fld id="{2F0291E0-0DF7-400C-BEBE-D6111823A29D}" type="slidenum">
              <a:rPr lang="en-US" sz="13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t>‹#›</a:t>
            </a:fld>
            <a:endParaRPr lang="en-US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9" y="6377515"/>
            <a:ext cx="1555155" cy="321587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2126165" y="6198183"/>
            <a:ext cx="0" cy="66759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143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21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1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0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5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32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01/04/2023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6EE3490-F7E8-49A9-8FA2-BE6701E3C3A4}"/>
              </a:ext>
            </a:extLst>
          </p:cNvPr>
          <p:cNvSpPr txBox="1">
            <a:spLocks/>
          </p:cNvSpPr>
          <p:nvPr userDrawn="1"/>
        </p:nvSpPr>
        <p:spPr>
          <a:xfrm>
            <a:off x="1524000" y="5446430"/>
            <a:ext cx="9144000" cy="751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99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763" r:id="rId13"/>
    <p:sldLayoutId id="2147483785" r:id="rId14"/>
    <p:sldLayoutId id="2147483784" r:id="rId15"/>
    <p:sldLayoutId id="2147483786" r:id="rId16"/>
    <p:sldLayoutId id="2147483782" r:id="rId17"/>
    <p:sldLayoutId id="2147483787" r:id="rId18"/>
    <p:sldLayoutId id="2147483783" r:id="rId19"/>
    <p:sldLayoutId id="2147483789" r:id="rId20"/>
    <p:sldLayoutId id="2147483788" r:id="rId21"/>
    <p:sldLayoutId id="2147483790" r:id="rId22"/>
    <p:sldLayoutId id="2147483791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F453CF7-C493-450D-9FCD-765ACC4B24FC}"/>
              </a:ext>
            </a:extLst>
          </p:cNvPr>
          <p:cNvSpPr txBox="1"/>
          <p:nvPr/>
        </p:nvSpPr>
        <p:spPr>
          <a:xfrm>
            <a:off x="8108126" y="2920508"/>
            <a:ext cx="4083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+mj-lt"/>
              <a:buAutoNum type="arabicPeriod"/>
            </a:pPr>
            <a:r>
              <a:rPr lang="en-US" sz="1600" dirty="0"/>
              <a:t>Develop Integration Platform</a:t>
            </a:r>
            <a:endParaRPr lang="en-US" sz="1100" dirty="0"/>
          </a:p>
          <a:p>
            <a:pPr marL="282575" indent="-282575">
              <a:buFontTx/>
              <a:buAutoNum type="arabicPeriod" startAt="2"/>
            </a:pPr>
            <a:r>
              <a:rPr lang="en-US" sz="1600" dirty="0"/>
              <a:t>Implement E-Filing for SC-CMS</a:t>
            </a:r>
          </a:p>
          <a:p>
            <a:pPr marL="282575" indent="-282575">
              <a:buFontTx/>
              <a:buAutoNum type="arabicPeriod" startAt="2"/>
            </a:pPr>
            <a:r>
              <a:rPr lang="en-US" sz="1600" dirty="0"/>
              <a:t>Replace Supreme Court Opinion Application</a:t>
            </a:r>
          </a:p>
          <a:p>
            <a:pPr marL="282575" indent="-282575">
              <a:buFontTx/>
              <a:buAutoNum type="arabicPeriod" startAt="2"/>
            </a:pPr>
            <a:r>
              <a:rPr lang="en-US" sz="1600" dirty="0"/>
              <a:t>Develop Statewide Interpreter System</a:t>
            </a:r>
          </a:p>
          <a:p>
            <a:pPr marL="282575" indent="-282575">
              <a:buFontTx/>
              <a:buAutoNum type="arabicPeriod" startAt="2"/>
            </a:pPr>
            <a:r>
              <a:rPr lang="en-US" sz="1600" dirty="0"/>
              <a:t>Automate Court Forms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98592B-F92C-4A97-B69B-EFD979AB56E4}"/>
              </a:ext>
            </a:extLst>
          </p:cNvPr>
          <p:cNvSpPr txBox="1"/>
          <p:nvPr/>
        </p:nvSpPr>
        <p:spPr>
          <a:xfrm>
            <a:off x="4377710" y="2924681"/>
            <a:ext cx="34742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  <a:tabLst>
                <a:tab pos="282575" algn="l"/>
              </a:tabLst>
            </a:pPr>
            <a:r>
              <a:rPr lang="en-US" sz="1600" dirty="0"/>
              <a:t>Continue Funding for Data Quality Team</a:t>
            </a:r>
            <a:endParaRPr lang="en-US" sz="1100" i="1" dirty="0"/>
          </a:p>
          <a:p>
            <a:pPr marL="342900" indent="-342900">
              <a:buFont typeface="+mj-lt"/>
              <a:buAutoNum type="arabicPeriod"/>
              <a:tabLst>
                <a:tab pos="282575" algn="l"/>
              </a:tabLst>
            </a:pPr>
            <a:r>
              <a:rPr lang="en-US" sz="1600" dirty="0"/>
              <a:t>Dedicate Technical Support to Appellate Courts</a:t>
            </a:r>
          </a:p>
          <a:p>
            <a:pPr marL="342900" indent="-342900">
              <a:buFont typeface="+mj-lt"/>
              <a:buAutoNum type="arabicPeriod"/>
              <a:tabLst>
                <a:tab pos="282575" algn="l"/>
              </a:tabLst>
            </a:pPr>
            <a:r>
              <a:rPr lang="en-US" sz="1600" dirty="0"/>
              <a:t>Modernize Cyber Security Program</a:t>
            </a:r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8DA24C-956B-4D10-8E3E-FD2A80532C0E}"/>
              </a:ext>
            </a:extLst>
          </p:cNvPr>
          <p:cNvSpPr txBox="1"/>
          <p:nvPr/>
        </p:nvSpPr>
        <p:spPr>
          <a:xfrm>
            <a:off x="129207" y="2920508"/>
            <a:ext cx="37470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Fully Fund Judicial Branch IT Infrastructure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Migrate Office 365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Upgrade Business Intelligence Reports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Continue External Equipment Replacement Program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A54EDD1-C560-4A57-A68D-1EDC32596FF5}"/>
              </a:ext>
            </a:extLst>
          </p:cNvPr>
          <p:cNvSpPr/>
          <p:nvPr/>
        </p:nvSpPr>
        <p:spPr>
          <a:xfrm>
            <a:off x="8108126" y="1554482"/>
            <a:ext cx="3063457" cy="125914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 Projects to Fill Gaps in Service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A9B3A38-2A27-4496-AAAA-E0CD4E5566C5}"/>
              </a:ext>
            </a:extLst>
          </p:cNvPr>
          <p:cNvSpPr/>
          <p:nvPr/>
        </p:nvSpPr>
        <p:spPr>
          <a:xfrm>
            <a:off x="4383904" y="1554482"/>
            <a:ext cx="2968100" cy="125914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Right-Size Staffing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E83CDEF-F24F-4595-9F26-43C01AD86076}"/>
              </a:ext>
            </a:extLst>
          </p:cNvPr>
          <p:cNvSpPr/>
          <p:nvPr/>
        </p:nvSpPr>
        <p:spPr>
          <a:xfrm>
            <a:off x="129209" y="1549122"/>
            <a:ext cx="3498574" cy="126986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Maintain IT Systems &amp; Funding Continuity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D3A2F76-EC3F-411A-92C6-0FADE8BE3923}"/>
              </a:ext>
            </a:extLst>
          </p:cNvPr>
          <p:cNvSpPr/>
          <p:nvPr/>
        </p:nvSpPr>
        <p:spPr>
          <a:xfrm>
            <a:off x="129209" y="91440"/>
            <a:ext cx="11042374" cy="134045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/>
              <a:t>Administrative Office of the Courts: 2023-25 Biennial Budget</a:t>
            </a:r>
          </a:p>
          <a:p>
            <a:pPr algn="ctr"/>
            <a:r>
              <a:rPr lang="en-US" sz="2600" dirty="0"/>
              <a:t>IT Decision Package Requests: $45.1 million Total</a:t>
            </a:r>
            <a:endParaRPr lang="en-US" sz="2800" dirty="0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D082CD32-09A0-4AA0-9AA7-336D1F2C0094}"/>
              </a:ext>
            </a:extLst>
          </p:cNvPr>
          <p:cNvSpPr/>
          <p:nvPr/>
        </p:nvSpPr>
        <p:spPr>
          <a:xfrm>
            <a:off x="129207" y="5734879"/>
            <a:ext cx="3498576" cy="45678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$29.4 million</a:t>
            </a:r>
          </a:p>
        </p:txBody>
      </p:sp>
      <p:sp>
        <p:nvSpPr>
          <p:cNvPr id="16" name="Rounded Rectangle 11">
            <a:extLst>
              <a:ext uri="{FF2B5EF4-FFF2-40B4-BE49-F238E27FC236}">
                <a16:creationId xmlns:a16="http://schemas.microsoft.com/office/drawing/2014/main" id="{0D506917-0B0A-4E5A-8F04-AE014522ECDA}"/>
              </a:ext>
            </a:extLst>
          </p:cNvPr>
          <p:cNvSpPr/>
          <p:nvPr/>
        </p:nvSpPr>
        <p:spPr>
          <a:xfrm>
            <a:off x="4377711" y="5736984"/>
            <a:ext cx="2974294" cy="46712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$6.5 million</a:t>
            </a:r>
          </a:p>
        </p:txBody>
      </p:sp>
      <p:sp>
        <p:nvSpPr>
          <p:cNvPr id="17" name="Rounded Rectangle 10">
            <a:extLst>
              <a:ext uri="{FF2B5EF4-FFF2-40B4-BE49-F238E27FC236}">
                <a16:creationId xmlns:a16="http://schemas.microsoft.com/office/drawing/2014/main" id="{75BA9ED5-A621-4782-987F-27B3C7EB7D30}"/>
              </a:ext>
            </a:extLst>
          </p:cNvPr>
          <p:cNvSpPr/>
          <p:nvPr/>
        </p:nvSpPr>
        <p:spPr>
          <a:xfrm>
            <a:off x="8101933" y="5752285"/>
            <a:ext cx="3063457" cy="4518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$9.3 million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1D19C1-7CB2-4319-B878-FA55C15FA2BF}"/>
              </a:ext>
            </a:extLst>
          </p:cNvPr>
          <p:cNvSpPr txBox="1"/>
          <p:nvPr/>
        </p:nvSpPr>
        <p:spPr>
          <a:xfrm>
            <a:off x="129206" y="4620263"/>
            <a:ext cx="3747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For courts to function in the 21</a:t>
            </a:r>
            <a:r>
              <a:rPr lang="en-US" sz="1600" i="1" baseline="30000" dirty="0"/>
              <a:t>st</a:t>
            </a:r>
            <a:r>
              <a:rPr lang="en-US" sz="1600" i="1" dirty="0"/>
              <a:t> century, IT systems must be adequately funded &amp; maintained.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75B317-197F-4481-A378-1B17996BC041}"/>
              </a:ext>
            </a:extLst>
          </p:cNvPr>
          <p:cNvSpPr txBox="1"/>
          <p:nvPr/>
        </p:nvSpPr>
        <p:spPr>
          <a:xfrm>
            <a:off x="4377710" y="4620262"/>
            <a:ext cx="3747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Proper staffing is critical to our operations as the IT backbone of the court system.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E4A08F-7312-4FAB-90EC-8EBBB687A3F0}"/>
              </a:ext>
            </a:extLst>
          </p:cNvPr>
          <p:cNvSpPr txBox="1"/>
          <p:nvPr/>
        </p:nvSpPr>
        <p:spPr>
          <a:xfrm>
            <a:off x="8124763" y="4620262"/>
            <a:ext cx="3484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Gaps in service need to be filled to help our court system function efficiently.</a:t>
            </a:r>
          </a:p>
        </p:txBody>
      </p:sp>
    </p:spTree>
    <p:extLst>
      <p:ext uri="{BB962C8B-B14F-4D97-AF65-F5344CB8AC3E}">
        <p14:creationId xmlns:p14="http://schemas.microsoft.com/office/powerpoint/2010/main" val="127311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F453CF7-C493-450D-9FCD-765ACC4B24FC}"/>
              </a:ext>
            </a:extLst>
          </p:cNvPr>
          <p:cNvSpPr txBox="1"/>
          <p:nvPr/>
        </p:nvSpPr>
        <p:spPr>
          <a:xfrm>
            <a:off x="8463264" y="2651492"/>
            <a:ext cx="3165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/>
              <a:t>Fully Fund Judicial Need Estimation </a:t>
            </a:r>
          </a:p>
          <a:p>
            <a:pPr marL="342900" indent="-342900">
              <a:buAutoNum type="arabicPeriod"/>
            </a:pPr>
            <a:r>
              <a:rPr lang="en-US" sz="1600" dirty="0"/>
              <a:t>Implement Data for Justice</a:t>
            </a:r>
          </a:p>
          <a:p>
            <a:pPr marL="342900" indent="-342900">
              <a:buAutoNum type="arabicPeriod"/>
            </a:pPr>
            <a:r>
              <a:rPr lang="en-US" sz="1600" dirty="0"/>
              <a:t>Research Race and Gender Bias in Juries </a:t>
            </a:r>
          </a:p>
          <a:p>
            <a:pPr marL="342900" indent="-342900">
              <a:buAutoNum type="arabicPeriod"/>
            </a:pPr>
            <a:r>
              <a:rPr lang="en-US" sz="1600" dirty="0"/>
              <a:t>Examine Disability Bias in the Justice System </a:t>
            </a:r>
          </a:p>
          <a:p>
            <a:pPr marL="342900" indent="-342900">
              <a:buAutoNum type="arabicPeriod"/>
            </a:pPr>
            <a:r>
              <a:rPr lang="en-US" sz="1600" dirty="0"/>
              <a:t>Address Barriers to Appellate Access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98592B-F92C-4A97-B69B-EFD979AB56E4}"/>
              </a:ext>
            </a:extLst>
          </p:cNvPr>
          <p:cNvSpPr txBox="1"/>
          <p:nvPr/>
        </p:nvSpPr>
        <p:spPr>
          <a:xfrm>
            <a:off x="4503860" y="2651492"/>
            <a:ext cx="37434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Continue Funding for the Blake Implementation Team </a:t>
            </a:r>
          </a:p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Fully Support Language Access Program </a:t>
            </a:r>
          </a:p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Implement Title 26 Guardian ad Litem Training Program </a:t>
            </a:r>
          </a:p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Pilot Pretrial Services </a:t>
            </a:r>
          </a:p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Engage Volunteers in Guardianship Monitoring </a:t>
            </a:r>
          </a:p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Increase Capacity for Public Guardianship Services </a:t>
            </a:r>
          </a:p>
          <a:p>
            <a:pPr marL="342900" indent="-342900">
              <a:buAutoNum type="arabicPeriod"/>
              <a:tabLst>
                <a:tab pos="282575" algn="l"/>
              </a:tabLst>
            </a:pPr>
            <a:r>
              <a:rPr lang="en-US" sz="1600" dirty="0"/>
              <a:t>Fund Water Rights Adjudication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8DA24C-956B-4D10-8E3E-FD2A80532C0E}"/>
              </a:ext>
            </a:extLst>
          </p:cNvPr>
          <p:cNvSpPr txBox="1"/>
          <p:nvPr/>
        </p:nvSpPr>
        <p:spPr>
          <a:xfrm>
            <a:off x="0" y="2651492"/>
            <a:ext cx="38762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/>
              <a:t>Launch Small &amp; Rural Court Security Matching Grant Program </a:t>
            </a:r>
          </a:p>
          <a:p>
            <a:pPr marL="342900" indent="-342900">
              <a:buAutoNum type="arabicPeriod"/>
            </a:pPr>
            <a:r>
              <a:rPr lang="en-US" sz="1600" dirty="0"/>
              <a:t>Continue Funding for Therapeutic Courts </a:t>
            </a:r>
          </a:p>
          <a:p>
            <a:pPr marL="342900" indent="-342900">
              <a:buAutoNum type="arabicPeriod"/>
            </a:pPr>
            <a:r>
              <a:rPr lang="en-US" sz="1600" dirty="0"/>
              <a:t>Continue Family Treatment Court Team </a:t>
            </a:r>
          </a:p>
          <a:p>
            <a:pPr marL="342900" indent="-342900">
              <a:buAutoNum type="arabicPeriod"/>
            </a:pPr>
            <a:r>
              <a:rPr lang="en-US" sz="1600" dirty="0"/>
              <a:t>Stabilize &amp; Improve Best Interests Model in Dependency Cases </a:t>
            </a:r>
          </a:p>
          <a:p>
            <a:pPr marL="342900" indent="-342900">
              <a:buAutoNum type="arabicPeriod"/>
            </a:pPr>
            <a:r>
              <a:rPr lang="en-US" sz="1600" dirty="0"/>
              <a:t>Expand &amp; Evaluate Self-Help Centers </a:t>
            </a:r>
          </a:p>
          <a:p>
            <a:pPr marL="342900" indent="-342900">
              <a:buAutoNum type="arabicPeriod"/>
            </a:pPr>
            <a:r>
              <a:rPr lang="en-US" sz="1600" dirty="0"/>
              <a:t>Increase Capacity for Judicial Education </a:t>
            </a:r>
          </a:p>
          <a:p>
            <a:pPr marL="342900" indent="-342900">
              <a:buAutoNum type="arabicPeriod"/>
            </a:pPr>
            <a:r>
              <a:rPr lang="en-US" sz="1600" dirty="0"/>
              <a:t>Enhance Online Court System Education </a:t>
            </a:r>
          </a:p>
          <a:p>
            <a:pPr marL="342900" indent="-342900">
              <a:buAutoNum type="arabicPeriod"/>
            </a:pPr>
            <a:r>
              <a:rPr lang="en-US" sz="1600" dirty="0"/>
              <a:t>Launch FAIR Court Assessment </a:t>
            </a:r>
          </a:p>
          <a:p>
            <a:pPr marL="342900" indent="-342900">
              <a:buAutoNum type="arabicPeriod"/>
            </a:pPr>
            <a:r>
              <a:rPr lang="en-US" sz="1600" dirty="0"/>
              <a:t>Translate Pattern Court Forms 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A54EDD1-C560-4A57-A68D-1EDC32596FF5}"/>
              </a:ext>
            </a:extLst>
          </p:cNvPr>
          <p:cNvSpPr/>
          <p:nvPr/>
        </p:nvSpPr>
        <p:spPr>
          <a:xfrm>
            <a:off x="8622289" y="1551027"/>
            <a:ext cx="2539354" cy="98132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Collect &amp; Examine Data for Justice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A9B3A38-2A27-4496-AAAA-E0CD4E5566C5}"/>
              </a:ext>
            </a:extLst>
          </p:cNvPr>
          <p:cNvSpPr/>
          <p:nvPr/>
        </p:nvSpPr>
        <p:spPr>
          <a:xfrm>
            <a:off x="4684966" y="1551027"/>
            <a:ext cx="2849693" cy="98132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Right-Size Staffing &amp; Program Operations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E83CDEF-F24F-4595-9F26-43C01AD86076}"/>
              </a:ext>
            </a:extLst>
          </p:cNvPr>
          <p:cNvSpPr/>
          <p:nvPr/>
        </p:nvSpPr>
        <p:spPr>
          <a:xfrm>
            <a:off x="139148" y="1552487"/>
            <a:ext cx="3458189" cy="9784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Support Trial Courts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D3A2F76-EC3F-411A-92C6-0FADE8BE3923}"/>
              </a:ext>
            </a:extLst>
          </p:cNvPr>
          <p:cNvSpPr/>
          <p:nvPr/>
        </p:nvSpPr>
        <p:spPr>
          <a:xfrm>
            <a:off x="139149" y="91440"/>
            <a:ext cx="11022494" cy="134045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/>
              <a:t>Administrative Office of the Courts: 2023-25 Biennial Budget</a:t>
            </a:r>
          </a:p>
          <a:p>
            <a:pPr algn="ctr"/>
            <a:r>
              <a:rPr lang="en-US" sz="2600" dirty="0"/>
              <a:t>Non-IT Decision Package Requests: $57.9 million</a:t>
            </a:r>
            <a:endParaRPr lang="en-US" sz="2800" dirty="0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D082CD32-09A0-4AA0-9AA7-336D1F2C0094}"/>
              </a:ext>
            </a:extLst>
          </p:cNvPr>
          <p:cNvSpPr/>
          <p:nvPr/>
        </p:nvSpPr>
        <p:spPr>
          <a:xfrm>
            <a:off x="139148" y="5734878"/>
            <a:ext cx="3458504" cy="46157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$41.5 million</a:t>
            </a:r>
          </a:p>
        </p:txBody>
      </p:sp>
      <p:sp>
        <p:nvSpPr>
          <p:cNvPr id="16" name="Rounded Rectangle 11">
            <a:extLst>
              <a:ext uri="{FF2B5EF4-FFF2-40B4-BE49-F238E27FC236}">
                <a16:creationId xmlns:a16="http://schemas.microsoft.com/office/drawing/2014/main" id="{0D506917-0B0A-4E5A-8F04-AE014522ECDA}"/>
              </a:ext>
            </a:extLst>
          </p:cNvPr>
          <p:cNvSpPr/>
          <p:nvPr/>
        </p:nvSpPr>
        <p:spPr>
          <a:xfrm>
            <a:off x="4684965" y="5736981"/>
            <a:ext cx="2849693" cy="46712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$13 million</a:t>
            </a:r>
          </a:p>
        </p:txBody>
      </p:sp>
      <p:sp>
        <p:nvSpPr>
          <p:cNvPr id="17" name="Rounded Rectangle 10">
            <a:extLst>
              <a:ext uri="{FF2B5EF4-FFF2-40B4-BE49-F238E27FC236}">
                <a16:creationId xmlns:a16="http://schemas.microsoft.com/office/drawing/2014/main" id="{75BA9ED5-A621-4782-987F-27B3C7EB7D30}"/>
              </a:ext>
            </a:extLst>
          </p:cNvPr>
          <p:cNvSpPr/>
          <p:nvPr/>
        </p:nvSpPr>
        <p:spPr>
          <a:xfrm>
            <a:off x="8622286" y="5744631"/>
            <a:ext cx="2539357" cy="4518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$3.3 million</a:t>
            </a:r>
          </a:p>
        </p:txBody>
      </p:sp>
    </p:spTree>
    <p:extLst>
      <p:ext uri="{BB962C8B-B14F-4D97-AF65-F5344CB8AC3E}">
        <p14:creationId xmlns:p14="http://schemas.microsoft.com/office/powerpoint/2010/main" val="267157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24441</TotalTime>
  <Words>303</Words>
  <Application>Microsoft Office PowerPoint</Application>
  <PresentationFormat>Widescreen</PresentationFormat>
  <Paragraphs>53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Admin for the Courts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Niles, Gini</dc:creator>
  <cp:lastModifiedBy>Gonia, Cindy</cp:lastModifiedBy>
  <cp:revision>338</cp:revision>
  <cp:lastPrinted>2022-11-18T16:21:34Z</cp:lastPrinted>
  <dcterms:created xsi:type="dcterms:W3CDTF">2015-04-03T22:33:38Z</dcterms:created>
  <dcterms:modified xsi:type="dcterms:W3CDTF">2023-01-04T22:05:47Z</dcterms:modified>
</cp:coreProperties>
</file>